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115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73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881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860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278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163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79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416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747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81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301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98EE-8022-47D2-BD89-CD90C7E6FD9E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A139D-2A8A-444E-A21B-B9C4DF151735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D8nJQHGdvY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753434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Problemi u razvoju Afrike i moguća rješenja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0" y="2217499"/>
            <a:ext cx="9205758" cy="12924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7827" y="41671"/>
            <a:ext cx="5977037" cy="632927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507827" y="6359382"/>
            <a:ext cx="7147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Ukupni obnovljivi vodni resursi u Africi po stanovniku 2017.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0" y="257525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Koje se afričke rijeke izdvajaju duljinom toka i količinom vode? U kojim se dijelovima Afrike nalaze? Gdje se nalaze veća prirodna, a gdje veća umjetna jezera? Navedite primjere iskorištavanja afričkih rijeka i jezera. Usporedite karte s afričkim rijekama i jezerima s kartom gustoće naseljenosti. Što zaključujete? Ako je više od trećine površine kontinenta suho, gotovo bez vode na površini, kako to utječe na opskrbu stanovništva vodom u ruralnim, a kako u urbanim područjima? Za koje sve potrebe stanovnici Afrike troše vodu?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18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441" y="2486581"/>
            <a:ext cx="5828559" cy="437141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26808" cy="481599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7634459" y="2055813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Jako je malo pitke vode dostupno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526801" y="5109710"/>
            <a:ext cx="520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Veliki problem Afrike je nedostatak pitke vode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283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"/>
            <a:ext cx="6286500" cy="36480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95250" y="36900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Deset afričkih država s najslabijom dostupnošću pitke vode 2015. godine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932319" y="6202670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Udio stanovnika s pitkom vodom u svijetu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9008" y="2909262"/>
            <a:ext cx="6438352" cy="33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1856" y="1416685"/>
            <a:ext cx="10515600" cy="1325563"/>
          </a:xfrm>
        </p:spPr>
        <p:txBody>
          <a:bodyPr/>
          <a:lstStyle/>
          <a:p>
            <a:r>
              <a:rPr lang="hr-HR" b="1" dirty="0" smtClean="0"/>
              <a:t>4. Pothranjenost </a:t>
            </a:r>
            <a:r>
              <a:rPr lang="hr-HR" b="1" dirty="0"/>
              <a:t>i glad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4" name="Zaobljeni pravokutnik 3"/>
          <p:cNvSpPr/>
          <p:nvPr/>
        </p:nvSpPr>
        <p:spPr>
          <a:xfrm>
            <a:off x="330054" y="3035808"/>
            <a:ext cx="4241946" cy="17830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Politička </a:t>
            </a:r>
            <a:r>
              <a:rPr lang="hr-HR" dirty="0" err="1" smtClean="0"/>
              <a:t>nestabilnost,mnogo</a:t>
            </a:r>
            <a:r>
              <a:rPr lang="hr-HR" dirty="0" smtClean="0"/>
              <a:t> </a:t>
            </a:r>
            <a:r>
              <a:rPr lang="hr-HR" dirty="0"/>
              <a:t>prognanika i </a:t>
            </a:r>
            <a:r>
              <a:rPr lang="hr-HR" dirty="0" smtClean="0"/>
              <a:t>izbjeglica, siromaštvo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73" y="3310070"/>
            <a:ext cx="1450974" cy="1280271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7437120" y="3058667"/>
            <a:ext cx="3800856" cy="1783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P</a:t>
            </a:r>
            <a:r>
              <a:rPr lang="hr-HR" b="1" dirty="0" smtClean="0"/>
              <a:t>othranjenost </a:t>
            </a:r>
            <a:r>
              <a:rPr lang="hr-HR" b="1" dirty="0"/>
              <a:t>ili </a:t>
            </a:r>
            <a:r>
              <a:rPr lang="hr-HR" b="1" dirty="0" smtClean="0"/>
              <a:t>gladovanje</a:t>
            </a:r>
          </a:p>
          <a:p>
            <a:pPr algn="ctr"/>
            <a:r>
              <a:rPr lang="hr-HR" dirty="0" smtClean="0"/>
              <a:t>povećana smrtnost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12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29557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00210" y="4531797"/>
            <a:ext cx="5429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Mnogo afričke djece gotovo svaki dan je gladno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557" y="500063"/>
            <a:ext cx="5553075" cy="5181600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529557" y="5700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Globalni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</a:t>
            </a:r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indeks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gladi prema </a:t>
            </a:r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jačini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u Africi 2020. godine</a:t>
            </a:r>
            <a:endParaRPr lang="it-IT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33557" y="55619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4"/>
              </a:rPr>
              <a:t>Dva mjeseca da se spriječi glad u Somaliji</a:t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4"/>
              </a:rPr>
            </a:b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5816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b="1" dirty="0" smtClean="0"/>
              <a:t>5. Bolesti </a:t>
            </a:r>
            <a:r>
              <a:rPr lang="hr-HR" b="1" dirty="0"/>
              <a:t>i epidemije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5" name="Zaobljeni pravokutnik 4"/>
          <p:cNvSpPr/>
          <p:nvPr/>
        </p:nvSpPr>
        <p:spPr>
          <a:xfrm>
            <a:off x="330054" y="3035808"/>
            <a:ext cx="4241946" cy="17830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Skromna zdravstvena zaštita </a:t>
            </a:r>
            <a:r>
              <a:rPr lang="hr-HR" dirty="0"/>
              <a:t>i </a:t>
            </a:r>
            <a:r>
              <a:rPr lang="hr-HR" dirty="0" smtClean="0"/>
              <a:t>slaba prevencija, </a:t>
            </a:r>
            <a:r>
              <a:rPr lang="hr-HR" dirty="0"/>
              <a:t>pothranjenosti, </a:t>
            </a:r>
            <a:r>
              <a:rPr lang="hr-HR" dirty="0" smtClean="0"/>
              <a:t>nedostatak pitke </a:t>
            </a:r>
            <a:r>
              <a:rPr lang="hr-HR" dirty="0"/>
              <a:t>vode te </a:t>
            </a:r>
            <a:r>
              <a:rPr lang="hr-HR" dirty="0" smtClean="0"/>
              <a:t>nehigijenski uvjeti </a:t>
            </a:r>
            <a:r>
              <a:rPr lang="hr-HR" dirty="0"/>
              <a:t>stanovanja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41" y="3364936"/>
            <a:ext cx="1450974" cy="1280271"/>
          </a:xfrm>
          <a:prstGeom prst="rect">
            <a:avLst/>
          </a:prstGeom>
        </p:spPr>
      </p:pic>
      <p:sp>
        <p:nvSpPr>
          <p:cNvPr id="8" name="Zaobljeni pravokutnik 7"/>
          <p:cNvSpPr/>
          <p:nvPr/>
        </p:nvSpPr>
        <p:spPr>
          <a:xfrm>
            <a:off x="7437120" y="3058667"/>
            <a:ext cx="3800856" cy="1783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Epidemije i smrtnost dojenčadi, različite bolesti</a:t>
            </a:r>
            <a:r>
              <a:rPr lang="hr-HR" dirty="0">
                <a:sym typeface="Wingdings" panose="05000000000000000000" pitchFamily="2" charset="2"/>
              </a:rPr>
              <a:t>:</a:t>
            </a:r>
            <a:r>
              <a:rPr lang="hr-HR" dirty="0" smtClean="0">
                <a:sym typeface="Wingdings" panose="05000000000000000000" pitchFamily="2" charset="2"/>
              </a:rPr>
              <a:t> </a:t>
            </a:r>
            <a:r>
              <a:rPr lang="hr-HR" dirty="0" err="1" smtClean="0">
                <a:sym typeface="Wingdings" panose="05000000000000000000" pitchFamily="2" charset="2"/>
              </a:rPr>
              <a:t>ebola</a:t>
            </a:r>
            <a:r>
              <a:rPr lang="hr-HR" dirty="0" smtClean="0">
                <a:sym typeface="Wingdings" panose="05000000000000000000" pitchFamily="2" charset="2"/>
              </a:rPr>
              <a:t>, AIDS, malarija, žuta groznica, </a:t>
            </a:r>
            <a:r>
              <a:rPr lang="hr-HR" dirty="0" smtClean="0"/>
              <a:t>bolesti spavanja, </a:t>
            </a:r>
            <a:r>
              <a:rPr lang="hr-HR" dirty="0"/>
              <a:t>kuga, kolera, lepra (guba), tuberkuloza</a:t>
            </a:r>
            <a:r>
              <a:rPr lang="hr-HR" dirty="0" smtClean="0">
                <a:sym typeface="Wingdings" panose="05000000000000000000" pitchFamily="2" charset="2"/>
              </a:rPr>
              <a:t>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55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2" y="1195328"/>
            <a:ext cx="5931434" cy="395274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0" y="53979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U afričkim bolnicama pomažu liječnici iz cijeloga svijeta u sklopu organizacije Liječnici bez granica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1343"/>
            <a:ext cx="5892395" cy="392672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263640" y="53979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Tesitranje na sidu u sklopu pomoći međunarodne pomoći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2942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208" y="0"/>
            <a:ext cx="6522897" cy="627986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892628" y="6279867"/>
            <a:ext cx="3010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Raširenost HIV-a po Africi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6865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5592" y="14828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6. </a:t>
            </a:r>
            <a:r>
              <a:rPr lang="hr-HR" b="1" dirty="0"/>
              <a:t>Nizak stupanj obrazovanosti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5" name="Zaobljeni pravokutnik 4"/>
          <p:cNvSpPr/>
          <p:nvPr/>
        </p:nvSpPr>
        <p:spPr>
          <a:xfrm>
            <a:off x="330054" y="3305554"/>
            <a:ext cx="4187081" cy="153619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Bolji život, bijeg iz siromaštva, izlaz iz demografskih i gospodarskih problema</a:t>
            </a:r>
          </a:p>
          <a:p>
            <a:pPr algn="ctr"/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51641" y="3364936"/>
            <a:ext cx="1450974" cy="1280271"/>
          </a:xfrm>
          <a:prstGeom prst="rect">
            <a:avLst/>
          </a:prstGeom>
        </p:spPr>
      </p:pic>
      <p:sp>
        <p:nvSpPr>
          <p:cNvPr id="8" name="Zaobljeni pravokutnik 7"/>
          <p:cNvSpPr/>
          <p:nvPr/>
        </p:nvSpPr>
        <p:spPr>
          <a:xfrm>
            <a:off x="7437120" y="3058667"/>
            <a:ext cx="3800856" cy="1783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Nepismenost </a:t>
            </a:r>
            <a:r>
              <a:rPr lang="hr-HR" b="1" dirty="0"/>
              <a:t>i </a:t>
            </a:r>
            <a:r>
              <a:rPr lang="hr-HR" b="1" dirty="0" smtClean="0"/>
              <a:t>niska razina </a:t>
            </a:r>
            <a:r>
              <a:rPr lang="hr-HR" b="1" dirty="0"/>
              <a:t>obrazovanja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5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6636" y="1214523"/>
            <a:ext cx="4661133" cy="310620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71" y="0"/>
            <a:ext cx="6298436" cy="606247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15571" y="61044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Stope pismenog stanovništva starijeg od 15 godina u afričkim državama 2015. godine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505828" y="4362690"/>
            <a:ext cx="568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Školovanje u malom selu u Keniji je na otvorenom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5021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2770" y="1201147"/>
            <a:ext cx="11179630" cy="1325563"/>
          </a:xfrm>
        </p:spPr>
        <p:txBody>
          <a:bodyPr>
            <a:normAutofit/>
          </a:bodyPr>
          <a:lstStyle/>
          <a:p>
            <a:r>
              <a:rPr lang="hr-HR" sz="2800" b="1" dirty="0"/>
              <a:t>Opišite probleme koji se javljaju u području </a:t>
            </a:r>
            <a:r>
              <a:rPr lang="hr-HR" sz="2800" b="1" dirty="0" err="1"/>
              <a:t>Sahela</a:t>
            </a:r>
            <a:r>
              <a:rPr lang="hr-HR" sz="2800" b="1" dirty="0"/>
              <a:t>. Koji su od tih problema posljedica prirodno-geografskih, a koji društveno-geografskih čimbenika?</a:t>
            </a: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772" y="2399868"/>
            <a:ext cx="9191625" cy="353377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620896" y="6152996"/>
            <a:ext cx="323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/>
              <a:t>Postupna dezertifikacija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0868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68640" cy="4543806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652272" y="46328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Različite organizacije i misije organiziraju školovanje u vrlo siromašnim krajevima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84" y="2514599"/>
            <a:ext cx="5534728" cy="310896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976872" y="5712637"/>
            <a:ext cx="5129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Vrlo često djeca u školu ne dolaze samo radi obrazovanja nego zato što ondje dobivaju jedini obrok u danu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2890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608" y="1234440"/>
            <a:ext cx="4284662" cy="49004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075" y="3215766"/>
            <a:ext cx="2447925" cy="3086100"/>
          </a:xfrm>
          <a:prstGeom prst="rect">
            <a:avLst/>
          </a:prstGeom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1496568" y="3137947"/>
            <a:ext cx="10515600" cy="132556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500" b="1" dirty="0" smtClean="0"/>
              <a:t>Rješenja za mnogobrojne probleme?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41" y="156591"/>
            <a:ext cx="21907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4028" y="1357389"/>
            <a:ext cx="10515600" cy="1325563"/>
          </a:xfrm>
        </p:spPr>
        <p:txBody>
          <a:bodyPr/>
          <a:lstStyle/>
          <a:p>
            <a:r>
              <a:rPr lang="hr-HR" b="1" dirty="0" smtClean="0"/>
              <a:t>1. Porast </a:t>
            </a:r>
            <a:r>
              <a:rPr lang="hr-HR" b="1" dirty="0"/>
              <a:t>broja stanovnika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4" name="Zaobljeni pravokutnik 3"/>
          <p:cNvSpPr/>
          <p:nvPr/>
        </p:nvSpPr>
        <p:spPr>
          <a:xfrm>
            <a:off x="1236617" y="2913152"/>
            <a:ext cx="2586446" cy="76635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Brzi porast broja stanovnika</a:t>
            </a:r>
            <a:endParaRPr lang="hr-HR" b="1" dirty="0"/>
          </a:p>
        </p:txBody>
      </p:sp>
      <p:sp>
        <p:nvSpPr>
          <p:cNvPr id="5" name="Zaobljeni pravokutnik 4"/>
          <p:cNvSpPr/>
          <p:nvPr/>
        </p:nvSpPr>
        <p:spPr>
          <a:xfrm>
            <a:off x="838200" y="4420041"/>
            <a:ext cx="3818708" cy="150535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Veća potreba za</a:t>
            </a:r>
            <a:r>
              <a:rPr lang="hr-HR" b="1" dirty="0" smtClean="0"/>
              <a:t>: hranom, pitkom vodom, zdravstvenom zaštitom, obrazovanjem</a:t>
            </a:r>
            <a:r>
              <a:rPr lang="hr-HR" dirty="0" smtClean="0"/>
              <a:t>, </a:t>
            </a:r>
            <a:r>
              <a:rPr lang="hr-HR" b="1" dirty="0" smtClean="0"/>
              <a:t>stanovanjem </a:t>
            </a:r>
            <a:r>
              <a:rPr lang="hr-HR" b="1" dirty="0"/>
              <a:t>i </a:t>
            </a:r>
            <a:r>
              <a:rPr lang="hr-HR" b="1" dirty="0" smtClean="0"/>
              <a:t>radnim mjestima</a:t>
            </a:r>
            <a:r>
              <a:rPr lang="hr-HR" b="1" dirty="0"/>
              <a:t> </a:t>
            </a:r>
            <a:endParaRPr lang="hr-HR" dirty="0"/>
          </a:p>
        </p:txBody>
      </p:sp>
      <p:sp>
        <p:nvSpPr>
          <p:cNvPr id="6" name="Zaobljeni pravokutnik 5"/>
          <p:cNvSpPr/>
          <p:nvPr/>
        </p:nvSpPr>
        <p:spPr>
          <a:xfrm>
            <a:off x="6627223" y="2619373"/>
            <a:ext cx="3178629" cy="81302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Zloporaba </a:t>
            </a:r>
            <a:r>
              <a:rPr lang="hr-HR" b="1" dirty="0"/>
              <a:t>dječjeg </a:t>
            </a:r>
            <a:r>
              <a:rPr lang="hr-HR" b="1" dirty="0" smtClean="0"/>
              <a:t>rada i </a:t>
            </a:r>
            <a:r>
              <a:rPr lang="pl-PL" b="1" dirty="0"/>
              <a:t>uskraćena </a:t>
            </a:r>
            <a:r>
              <a:rPr lang="pl-PL" b="1" dirty="0" smtClean="0"/>
              <a:t> mogućnost </a:t>
            </a:r>
            <a:r>
              <a:rPr lang="pl-PL" b="1" dirty="0"/>
              <a:t>obrazovanja</a:t>
            </a:r>
            <a:r>
              <a:rPr lang="hr-HR" b="1" dirty="0"/>
              <a:t> 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6627223" y="3926612"/>
            <a:ext cx="3178629" cy="81302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N</a:t>
            </a:r>
            <a:r>
              <a:rPr lang="it-IT" dirty="0" err="1" smtClean="0"/>
              <a:t>ekontrolirano</a:t>
            </a:r>
            <a:r>
              <a:rPr lang="it-IT" dirty="0" smtClean="0"/>
              <a:t> </a:t>
            </a:r>
            <a:r>
              <a:rPr lang="it-IT" dirty="0" err="1"/>
              <a:t>preseljavanje</a:t>
            </a:r>
            <a:r>
              <a:rPr lang="it-IT" dirty="0"/>
              <a:t> </a:t>
            </a:r>
            <a:r>
              <a:rPr lang="it-IT" dirty="0" err="1"/>
              <a:t>stanovništva</a:t>
            </a:r>
            <a:r>
              <a:rPr lang="it-IT" dirty="0"/>
              <a:t> u </a:t>
            </a:r>
            <a:r>
              <a:rPr lang="it-IT" dirty="0" err="1" smtClean="0"/>
              <a:t>gradove</a:t>
            </a:r>
            <a:r>
              <a:rPr lang="hr-HR" dirty="0" smtClean="0"/>
              <a:t>- </a:t>
            </a:r>
            <a:r>
              <a:rPr lang="hr-HR" b="1" dirty="0" smtClean="0"/>
              <a:t>lažna urbanizacija</a:t>
            </a:r>
            <a:endParaRPr lang="hr-HR" b="1" dirty="0"/>
          </a:p>
        </p:txBody>
      </p:sp>
      <p:sp>
        <p:nvSpPr>
          <p:cNvPr id="8" name="Zaobljeni pravokutnik 7"/>
          <p:cNvSpPr/>
          <p:nvPr/>
        </p:nvSpPr>
        <p:spPr>
          <a:xfrm>
            <a:off x="6627223" y="5347063"/>
            <a:ext cx="3335383" cy="10742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Životni uvjeti </a:t>
            </a:r>
            <a:r>
              <a:rPr lang="hr-HR" dirty="0"/>
              <a:t>u sirotinjskim </a:t>
            </a:r>
            <a:r>
              <a:rPr lang="hr-HR" dirty="0" smtClean="0"/>
              <a:t>četvrtima</a:t>
            </a:r>
            <a:r>
              <a:rPr lang="hr-HR" dirty="0"/>
              <a:t> </a:t>
            </a:r>
            <a:r>
              <a:rPr lang="hr-HR" b="1" dirty="0"/>
              <a:t>lošiji</a:t>
            </a:r>
            <a:r>
              <a:rPr lang="hr-HR" dirty="0"/>
              <a:t> su nego u ruralnim </a:t>
            </a:r>
            <a:r>
              <a:rPr lang="hr-HR" dirty="0" smtClean="0"/>
              <a:t>naseljima</a:t>
            </a:r>
            <a:endParaRPr lang="hr-HR" dirty="0"/>
          </a:p>
        </p:txBody>
      </p:sp>
      <p:sp>
        <p:nvSpPr>
          <p:cNvPr id="9" name="Strelica dolje 8"/>
          <p:cNvSpPr/>
          <p:nvPr/>
        </p:nvSpPr>
        <p:spPr>
          <a:xfrm>
            <a:off x="2429692" y="3862402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898" y="3496610"/>
            <a:ext cx="237765" cy="365792"/>
          </a:xfrm>
          <a:prstGeom prst="rect">
            <a:avLst/>
          </a:prstGeom>
        </p:spPr>
      </p:pic>
      <p:sp>
        <p:nvSpPr>
          <p:cNvPr id="11" name="Strelica dolje 10"/>
          <p:cNvSpPr/>
          <p:nvPr/>
        </p:nvSpPr>
        <p:spPr>
          <a:xfrm>
            <a:off x="8142514" y="4825331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udesno 11"/>
          <p:cNvSpPr/>
          <p:nvPr/>
        </p:nvSpPr>
        <p:spPr>
          <a:xfrm>
            <a:off x="4927963" y="3797378"/>
            <a:ext cx="1428205" cy="12453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30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36" y="1759722"/>
            <a:ext cx="7547564" cy="505333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8393" y="1078593"/>
            <a:ext cx="10515600" cy="1325563"/>
          </a:xfrm>
        </p:spPr>
        <p:txBody>
          <a:bodyPr/>
          <a:lstStyle/>
          <a:p>
            <a:r>
              <a:rPr lang="hr-HR" sz="3200" b="1" dirty="0"/>
              <a:t>Zlouporaba dječjeg rada u Africi</a:t>
            </a:r>
            <a:r>
              <a:rPr lang="hr-HR" b="1" dirty="0"/>
              <a:t/>
            </a:r>
            <a:br>
              <a:rPr lang="hr-HR" b="1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171" y="2351314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5807" y="817970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Preseljavanje </a:t>
            </a:r>
            <a:r>
              <a:rPr lang="hr-HR" sz="3200" b="1" dirty="0"/>
              <a:t>stanovništva u </a:t>
            </a:r>
            <a:r>
              <a:rPr lang="hr-HR" sz="3200" b="1" dirty="0" smtClean="0"/>
              <a:t>gradove i lošiji životni uvjeti</a:t>
            </a:r>
            <a:endParaRPr lang="hr-HR" sz="32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807" y="1802675"/>
            <a:ext cx="4763340" cy="47633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07" y="1994262"/>
            <a:ext cx="5547351" cy="369678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991980" y="6488668"/>
            <a:ext cx="463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Veliki broj stanovnika Kenije doseljava u Nairobi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7442717" y="5778528"/>
            <a:ext cx="2909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Život u siromašnim četvrtima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1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6943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2. Naslijeđe </a:t>
            </a:r>
            <a:r>
              <a:rPr lang="hr-HR" b="1" dirty="0"/>
              <a:t>kolonijalizma i politička nestabilnost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5" name="Zaobljeni pravokutnik 4"/>
          <p:cNvSpPr/>
          <p:nvPr/>
        </p:nvSpPr>
        <p:spPr>
          <a:xfrm>
            <a:off x="576943" y="2513531"/>
            <a:ext cx="3280954" cy="106601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Složena </a:t>
            </a:r>
            <a:r>
              <a:rPr lang="hr-HR" b="1" dirty="0"/>
              <a:t>etnička, jezična i religijska struktura</a:t>
            </a:r>
            <a:r>
              <a:rPr lang="hr-HR" dirty="0"/>
              <a:t> stanovništva</a:t>
            </a:r>
          </a:p>
        </p:txBody>
      </p:sp>
      <p:sp>
        <p:nvSpPr>
          <p:cNvPr id="6" name="Zaobljeni pravokutnik 5"/>
          <p:cNvSpPr/>
          <p:nvPr/>
        </p:nvSpPr>
        <p:spPr>
          <a:xfrm>
            <a:off x="576943" y="4165074"/>
            <a:ext cx="3280954" cy="106601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Granice </a:t>
            </a:r>
            <a:r>
              <a:rPr lang="hr-HR" b="1" dirty="0"/>
              <a:t>koje ne prate prostorni raspored </a:t>
            </a:r>
            <a:r>
              <a:rPr lang="hr-HR" b="1" dirty="0" smtClean="0"/>
              <a:t>naroda- </a:t>
            </a:r>
            <a:r>
              <a:rPr lang="hr-HR" dirty="0" smtClean="0"/>
              <a:t>nasljeđe kolonijalizma</a:t>
            </a:r>
            <a:endParaRPr lang="hr-HR" dirty="0"/>
          </a:p>
        </p:txBody>
      </p:sp>
      <p:sp>
        <p:nvSpPr>
          <p:cNvPr id="7" name="Strelica dolje 6"/>
          <p:cNvSpPr/>
          <p:nvPr/>
        </p:nvSpPr>
        <p:spPr>
          <a:xfrm>
            <a:off x="2017123" y="3789733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1048293" y="5816618"/>
            <a:ext cx="2514600" cy="52608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Želja za demokracijom</a:t>
            </a:r>
            <a:endParaRPr lang="hr-HR" dirty="0"/>
          </a:p>
        </p:txBody>
      </p:sp>
      <p:sp>
        <p:nvSpPr>
          <p:cNvPr id="9" name="Strelica dolje 8"/>
          <p:cNvSpPr/>
          <p:nvPr/>
        </p:nvSpPr>
        <p:spPr>
          <a:xfrm>
            <a:off x="2105296" y="5389313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 udesno 9"/>
          <p:cNvSpPr/>
          <p:nvPr/>
        </p:nvSpPr>
        <p:spPr>
          <a:xfrm>
            <a:off x="4814751" y="3785335"/>
            <a:ext cx="1428205" cy="12453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6936372" y="2490674"/>
            <a:ext cx="3169921" cy="96697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 </a:t>
            </a:r>
            <a:r>
              <a:rPr lang="hr-HR" b="1" dirty="0" smtClean="0"/>
              <a:t>Unutardržavni </a:t>
            </a:r>
            <a:r>
              <a:rPr lang="hr-HR" b="1" dirty="0"/>
              <a:t>i </a:t>
            </a:r>
            <a:r>
              <a:rPr lang="hr-HR" b="1" dirty="0" smtClean="0"/>
              <a:t>međudržavni sukobi, </a:t>
            </a:r>
            <a:r>
              <a:rPr lang="hr-HR" b="1" dirty="0"/>
              <a:t>separatistički pokreti te politička nestabilnost</a:t>
            </a:r>
            <a:endParaRPr lang="hr-HR" dirty="0"/>
          </a:p>
        </p:txBody>
      </p:sp>
      <p:sp>
        <p:nvSpPr>
          <p:cNvPr id="12" name="Zaobljeni pravokutnik 11"/>
          <p:cNvSpPr/>
          <p:nvPr/>
        </p:nvSpPr>
        <p:spPr>
          <a:xfrm>
            <a:off x="7021281" y="4046902"/>
            <a:ext cx="3000105" cy="98375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 </a:t>
            </a:r>
            <a:r>
              <a:rPr lang="hr-HR" b="1" dirty="0" smtClean="0"/>
              <a:t>Građanski ratovi ( arapsko proljeće )- </a:t>
            </a:r>
            <a:r>
              <a:rPr lang="hr-HR" dirty="0"/>
              <a:t> </a:t>
            </a:r>
            <a:r>
              <a:rPr lang="hr-HR" dirty="0" smtClean="0"/>
              <a:t>zahtjevi </a:t>
            </a:r>
            <a:r>
              <a:rPr lang="hr-HR" dirty="0"/>
              <a:t>za </a:t>
            </a:r>
            <a:r>
              <a:rPr lang="hr-HR" dirty="0" smtClean="0"/>
              <a:t>demokratskim promjenama</a:t>
            </a:r>
            <a:endParaRPr lang="hr-HR" dirty="0"/>
          </a:p>
        </p:txBody>
      </p:sp>
      <p:sp>
        <p:nvSpPr>
          <p:cNvPr id="13" name="Strelica dolje 12"/>
          <p:cNvSpPr/>
          <p:nvPr/>
        </p:nvSpPr>
        <p:spPr>
          <a:xfrm>
            <a:off x="8421186" y="3591470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Zaobljeni pravokutnik 13"/>
          <p:cNvSpPr/>
          <p:nvPr/>
        </p:nvSpPr>
        <p:spPr>
          <a:xfrm>
            <a:off x="7067000" y="5497355"/>
            <a:ext cx="2908666" cy="84534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Kršenje ljudskih prava, neravnopravnost žena i terorizam</a:t>
            </a:r>
            <a:r>
              <a:rPr lang="pt-BR" dirty="0"/>
              <a:t> </a:t>
            </a:r>
            <a:endParaRPr lang="hr-HR" dirty="0"/>
          </a:p>
        </p:txBody>
      </p:sp>
      <p:sp>
        <p:nvSpPr>
          <p:cNvPr id="15" name="Strelica dolje 14"/>
          <p:cNvSpPr/>
          <p:nvPr/>
        </p:nvSpPr>
        <p:spPr>
          <a:xfrm>
            <a:off x="8421186" y="5090313"/>
            <a:ext cx="200297" cy="3473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95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3" y="1720926"/>
            <a:ext cx="6514947" cy="460389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2208" y="957559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dirty="0" smtClean="0"/>
              <a:t>Politička nestabilnost i sukobi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25" y="1720927"/>
            <a:ext cx="6908542" cy="460389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056441" y="6268797"/>
            <a:ext cx="374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Sukobi u Nigeriji svakidašnja su pojava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1287800" y="6324822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0" smtClean="0">
                <a:solidFill>
                  <a:srgbClr val="383838"/>
                </a:solidFill>
                <a:effectLst/>
                <a:latin typeface="Nunito"/>
              </a:rPr>
              <a:t>I najmlađi sudjeluju u sukobima</a:t>
            </a:r>
            <a:endParaRPr lang="pl-PL" i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896" y="0"/>
            <a:ext cx="4154424" cy="27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61632" cy="466103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0456" y="4795967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Izbjegličko naselje u Mogadishu u Somaliji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5178" y="1794863"/>
            <a:ext cx="6521911" cy="4351338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096000" y="61462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Mirovne snage UN-a u Južnom Sudanu pomažu da se održi mir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7620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5488" y="1462405"/>
            <a:ext cx="11597640" cy="1325563"/>
          </a:xfrm>
        </p:spPr>
        <p:txBody>
          <a:bodyPr>
            <a:normAutofit fontScale="90000"/>
          </a:bodyPr>
          <a:lstStyle/>
          <a:p>
            <a:r>
              <a:rPr lang="hr-HR" sz="4900" b="1" dirty="0" smtClean="0"/>
              <a:t>3. Nejednaka </a:t>
            </a:r>
            <a:r>
              <a:rPr lang="hr-HR" sz="4900" b="1" dirty="0"/>
              <a:t>raspodjela vodnih resursa i njihova </a:t>
            </a:r>
            <a:r>
              <a:rPr lang="hr-HR" sz="4900" b="1" dirty="0" smtClean="0"/>
              <a:t>    </a:t>
            </a:r>
            <a:br>
              <a:rPr lang="hr-HR" sz="4900" b="1" dirty="0" smtClean="0"/>
            </a:br>
            <a:r>
              <a:rPr lang="hr-HR" sz="4900" b="1" dirty="0"/>
              <a:t> </a:t>
            </a:r>
            <a:r>
              <a:rPr lang="hr-HR" sz="4900" b="1" dirty="0" smtClean="0"/>
              <a:t>   valorizacija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5" name="Zaobljeni pravokutnik 4"/>
          <p:cNvSpPr/>
          <p:nvPr/>
        </p:nvSpPr>
        <p:spPr>
          <a:xfrm>
            <a:off x="330054" y="3035808"/>
            <a:ext cx="5723274" cy="219456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Porast broja stanovnika, </a:t>
            </a:r>
            <a:endParaRPr lang="hr-HR" b="1" dirty="0" smtClean="0"/>
          </a:p>
          <a:p>
            <a:pPr algn="ctr"/>
            <a:r>
              <a:rPr lang="hr-HR" b="1" dirty="0" smtClean="0"/>
              <a:t>povećani </a:t>
            </a:r>
            <a:r>
              <a:rPr lang="hr-HR" b="1" dirty="0"/>
              <a:t>ekološki pritisak na poljoprivredne površine, suše, klimatske </a:t>
            </a:r>
            <a:r>
              <a:rPr lang="hr-HR" b="1" dirty="0" smtClean="0"/>
              <a:t>promjene,</a:t>
            </a:r>
          </a:p>
          <a:p>
            <a:pPr algn="ctr"/>
            <a:r>
              <a:rPr lang="hr-HR" b="1" dirty="0" smtClean="0"/>
              <a:t>učestale </a:t>
            </a:r>
            <a:r>
              <a:rPr lang="hr-HR" b="1" dirty="0"/>
              <a:t>havarije naftovoda, pojačana industrijalizacija i razvoj prometa</a:t>
            </a:r>
            <a:r>
              <a:rPr lang="hr-HR" dirty="0"/>
              <a:t> </a:t>
            </a:r>
          </a:p>
        </p:txBody>
      </p:sp>
      <p:sp>
        <p:nvSpPr>
          <p:cNvPr id="7" name="Zaobljeni pravokutnik 6"/>
          <p:cNvSpPr/>
          <p:nvPr/>
        </p:nvSpPr>
        <p:spPr>
          <a:xfrm>
            <a:off x="8138420" y="3438144"/>
            <a:ext cx="3465316" cy="161829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Neravnomjerna opskrba </a:t>
            </a:r>
            <a:r>
              <a:rPr lang="hr-HR" dirty="0"/>
              <a:t>stanovništva </a:t>
            </a:r>
            <a:r>
              <a:rPr lang="hr-HR" b="1" dirty="0"/>
              <a:t>pitkom vodom</a:t>
            </a:r>
            <a:endParaRPr lang="hr-HR" dirty="0"/>
          </a:p>
        </p:txBody>
      </p:sp>
      <p:sp>
        <p:nvSpPr>
          <p:cNvPr id="8" name="Strelica udesno 7"/>
          <p:cNvSpPr/>
          <p:nvPr/>
        </p:nvSpPr>
        <p:spPr>
          <a:xfrm>
            <a:off x="6274308" y="3624627"/>
            <a:ext cx="1428205" cy="12453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678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538</Words>
  <Application>Microsoft Office PowerPoint</Application>
  <PresentationFormat>Široki zaslon</PresentationFormat>
  <Paragraphs>57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Opišite probleme koji se javljaju u području Sahela. Koji su od tih problema posljedica prirodno-geografskih, a koji društveno-geografskih čimbenika?</vt:lpstr>
      <vt:lpstr>1. Porast broja stanovnika </vt:lpstr>
      <vt:lpstr>Zlouporaba dječjeg rada u Africi </vt:lpstr>
      <vt:lpstr>Preseljavanje stanovništva u gradove i lošiji životni uvjeti</vt:lpstr>
      <vt:lpstr>2. Naslijeđe kolonijalizma i politička nestabilnost </vt:lpstr>
      <vt:lpstr>Politička nestabilnost i sukobi </vt:lpstr>
      <vt:lpstr>PowerPoint prezentacija</vt:lpstr>
      <vt:lpstr>3. Nejednaka raspodjela vodnih resursa i njihova          valorizacija </vt:lpstr>
      <vt:lpstr>PowerPoint prezentacija</vt:lpstr>
      <vt:lpstr>PowerPoint prezentacija</vt:lpstr>
      <vt:lpstr>PowerPoint prezentacija</vt:lpstr>
      <vt:lpstr>4. Pothranjenost i glad </vt:lpstr>
      <vt:lpstr>PowerPoint prezentacija</vt:lpstr>
      <vt:lpstr>5. Bolesti i epidemije </vt:lpstr>
      <vt:lpstr>PowerPoint prezentacija</vt:lpstr>
      <vt:lpstr>PowerPoint prezentacija</vt:lpstr>
      <vt:lpstr>6. Nizak stupanj obrazovanosti  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17</cp:revision>
  <dcterms:created xsi:type="dcterms:W3CDTF">2021-05-13T08:04:00Z</dcterms:created>
  <dcterms:modified xsi:type="dcterms:W3CDTF">2021-05-13T10:40:25Z</dcterms:modified>
</cp:coreProperties>
</file>